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Lexend Deca Light"/>
      <p:regular r:id="rId23"/>
      <p:bold r:id="rId24"/>
    </p:embeddedFont>
    <p:embeddedFont>
      <p:font typeface="Lexend Dec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exendDecaLight-bold.fntdata"/><Relationship Id="rId23" Type="http://schemas.openxmlformats.org/officeDocument/2006/relationships/font" Target="fonts/LexendDeca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exendDeca-bold.fntdata"/><Relationship Id="rId25" Type="http://schemas.openxmlformats.org/officeDocument/2006/relationships/font" Target="fonts/LexendDec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f9e0089fe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f9e0089f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fa6faf01e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fa6faf01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f9e0089fe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f9e0089f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c98855ff3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c98855ff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f9e0089fe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f9e0089f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c98855ff3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c98855ff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blog.anhanguera.com/o-que-e-supply-chain-management/?utm_source=google&amp;utm_medium=cpc&amp;utm_campaign=AEDU::L3::PerformanceMax::CursosLTV::TargetROAS::PIM&amp;gclid=CjwKCAjw_MqgBhAGEiwAnYOAehJmrOhrpqapswku_8Jq2SRe_VV2HSAZa9k2rdDKy4Bq489xN49XrhoCXyQQAvD_BwE&amp;gclsrc=aw.ds" TargetMode="External"/><Relationship Id="rId4" Type="http://schemas.openxmlformats.org/officeDocument/2006/relationships/hyperlink" Target="https://blog.ipog.edu.br/engenharia-e-arquitetura/o-que-e-supply-chain-management/" TargetMode="External"/><Relationship Id="rId5" Type="http://schemas.openxmlformats.org/officeDocument/2006/relationships/hyperlink" Target="https://aws.amazon.com/pt/solutions/case-studies/ifood-case-study/" TargetMode="External"/><Relationship Id="rId6" Type="http://schemas.openxmlformats.org/officeDocument/2006/relationships/hyperlink" Target="https://repositorio.ufu.br/handle/123456789/34365" TargetMode="External"/><Relationship Id="rId7" Type="http://schemas.openxmlformats.org/officeDocument/2006/relationships/hyperlink" Target="https://link.springer.com/chapter/10.1007/978-3-642-55309-7_1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image" Target="../media/image37.png"/><Relationship Id="rId10" Type="http://schemas.openxmlformats.org/officeDocument/2006/relationships/image" Target="../media/image29.png"/><Relationship Id="rId9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1" Type="http://schemas.openxmlformats.org/officeDocument/2006/relationships/image" Target="../media/image17.png"/><Relationship Id="rId10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731000" y="1409800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Chain Management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950" y="1029231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8">
            <a:alphaModFix amt="94000"/>
          </a:blip>
          <a:stretch>
            <a:fillRect/>
          </a:stretch>
        </p:blipFill>
        <p:spPr>
          <a:xfrm>
            <a:off x="171725" y="2812475"/>
            <a:ext cx="3508851" cy="23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9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Planejamento de Produção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580550" y="1352550"/>
            <a:ext cx="2805600" cy="37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00"/>
              <a:t>Após a definição dos níveis de estoque ideais e a gestão de fornecedores, é necessário planejar a produção. Isso envolve a programação de produção, definição do volume de produção e alocação de recursos. O objetivo é garantir que a produção atenda à demanda, mas sem excessos ou falta de produtos.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4318500" y="1558075"/>
            <a:ext cx="3767100" cy="2825400"/>
          </a:xfrm>
          <a:prstGeom prst="flowChartAlternateProcess">
            <a:avLst/>
          </a:prstGeom>
          <a:noFill/>
          <a:ln>
            <a:noFill/>
          </a:ln>
          <a:effectLst>
            <a:outerShdw blurRad="228600" rotWithShape="0" algn="bl" dir="3120000" dist="57150">
              <a:srgbClr val="000000">
                <a:alpha val="92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543275" y="430350"/>
            <a:ext cx="3020100" cy="65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Logística</a:t>
            </a:r>
            <a:endParaRPr sz="3800"/>
          </a:p>
        </p:txBody>
      </p:sp>
      <p:sp>
        <p:nvSpPr>
          <p:cNvPr id="214" name="Google Shape;214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5333">
            <a:off x="7217691" y="414355"/>
            <a:ext cx="1395168" cy="10463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95143">
            <a:off x="7443425" y="3969437"/>
            <a:ext cx="1172175" cy="8791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6">
            <a:alphaModFix/>
          </a:blip>
          <a:srcRect b="50014" l="6274" r="60493" t="1624"/>
          <a:stretch/>
        </p:blipFill>
        <p:spPr>
          <a:xfrm rot="-389790">
            <a:off x="226298" y="1175105"/>
            <a:ext cx="666275" cy="7272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8" name="Google Shape;218;p23"/>
          <p:cNvSpPr txBox="1"/>
          <p:nvPr/>
        </p:nvSpPr>
        <p:spPr>
          <a:xfrm>
            <a:off x="720975" y="1995775"/>
            <a:ext cx="5726100" cy="23736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7920000" dist="85725">
              <a:srgbClr val="000000">
                <a:alpha val="89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Uma vez que a produção esteja pronta, é necessário gerenciar a logística. Isso envolve o transporte dos produtos do local de produção para o local de armazenamento ou diretamente para o cliente final. O objetivo é garantir que os produtos sejam entregues de forma eficiente e no prazo.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None/>
            </a:pPr>
            <a:r>
              <a:rPr lang="en" sz="2600"/>
              <a:t>Gestão de Devoluções</a:t>
            </a:r>
            <a:endParaRPr/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580550" y="1063375"/>
            <a:ext cx="5737800" cy="18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400"/>
              <a:t>Por último, mas não menos importante, está a gestão de devoluções. Isso envolve o gerenciamento de produtos que precisam ser devolvidos pelos clientes ou produtos que precisam ser devolvidos ao fornecedor. O objetivo é garantir que as devoluções sejam tratadas de forma eficiente e que o cliente ou fornecedor estejam satisfeitos com o processo.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5" y="3159100"/>
            <a:ext cx="2645777" cy="19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2288204">
            <a:off x="5729651" y="330538"/>
            <a:ext cx="2585366" cy="19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rot="2362374">
            <a:off x="7066050" y="2261751"/>
            <a:ext cx="2585367" cy="19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2159038">
            <a:off x="5881451" y="2236301"/>
            <a:ext cx="2585368" cy="19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 rot="1957630">
            <a:off x="6289500" y="3654388"/>
            <a:ext cx="2585367" cy="19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rot="3258774">
            <a:off x="7316164" y="942863"/>
            <a:ext cx="2585366" cy="19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2452038">
            <a:off x="6775876" y="-534837"/>
            <a:ext cx="2585366" cy="19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2370525" y="2774725"/>
            <a:ext cx="41256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Em resumo, o SCM envolve o planejamento da demanda, gerenciamento de estoques, gestão de fornecedores, planejamento da produção, logística e gestão de devoluções. O objetivo é garantir que os produtos ou serviços sejam entregues aos clientes finais de forma eficiente, no prazo e com o menor custo possível.</a:t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580550" y="-34335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Como o iFood adota o SCM?</a:t>
            </a:r>
            <a:endParaRPr sz="2000"/>
          </a:p>
        </p:txBody>
      </p:sp>
      <p:sp>
        <p:nvSpPr>
          <p:cNvPr id="239" name="Google Shape;239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" name="Google Shape;240;p25"/>
          <p:cNvGrpSpPr/>
          <p:nvPr/>
        </p:nvGrpSpPr>
        <p:grpSpPr>
          <a:xfrm>
            <a:off x="7098199" y="1607901"/>
            <a:ext cx="1622999" cy="2783348"/>
            <a:chOff x="2547150" y="238125"/>
            <a:chExt cx="2525675" cy="5238750"/>
          </a:xfrm>
        </p:grpSpPr>
        <p:sp>
          <p:nvSpPr>
            <p:cNvPr id="241" name="Google Shape;241;p2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-2630" l="26213" r="21725" t="2630"/>
          <a:stretch/>
        </p:blipFill>
        <p:spPr>
          <a:xfrm>
            <a:off x="7137725" y="1800075"/>
            <a:ext cx="1540075" cy="2399000"/>
          </a:xfrm>
          <a:prstGeom prst="flowChartProcess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 flipH="1" rot="-349954">
            <a:off x="7229999" y="1969334"/>
            <a:ext cx="785265" cy="643532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8514">
            <a:off x="7096635" y="1896599"/>
            <a:ext cx="1051970" cy="78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580550" y="1358850"/>
            <a:ext cx="54018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6830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⬡"/>
            </a:pPr>
            <a:r>
              <a:rPr lang="en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Implementação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6830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⬡"/>
            </a:pPr>
            <a:r>
              <a:rPr lang="en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Planejamento de Demanda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6830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⬡"/>
            </a:pPr>
            <a:r>
              <a:rPr lang="en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Gestão de Fornecedores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6830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⬡"/>
            </a:pPr>
            <a:r>
              <a:rPr lang="en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Logística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6830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⬡"/>
            </a:pPr>
            <a:r>
              <a:rPr lang="en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Gestão de Devolução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68300" lvl="0" marL="457200" rtl="0" algn="l">
              <a:lnSpc>
                <a:spcPct val="5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⬡"/>
            </a:pPr>
            <a:r>
              <a:rPr lang="en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Objetivo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6"/>
          <p:cNvSpPr txBox="1"/>
          <p:nvPr>
            <p:ph type="title"/>
          </p:nvPr>
        </p:nvSpPr>
        <p:spPr>
          <a:xfrm>
            <a:off x="462050" y="-53445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Como o iFood adota o SCM?</a:t>
            </a:r>
            <a:endParaRPr sz="1700"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525" y="926310"/>
            <a:ext cx="2042226" cy="20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375" y="2596725"/>
            <a:ext cx="2630651" cy="263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666625" y="873813"/>
            <a:ext cx="43893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⬡"/>
            </a:pPr>
            <a:r>
              <a:rPr lang="en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Consequências ao mercado de trabalho </a:t>
            </a:r>
            <a:endParaRPr sz="2100"/>
          </a:p>
        </p:txBody>
      </p:sp>
      <p:sp>
        <p:nvSpPr>
          <p:cNvPr id="258" name="Google Shape;258;p26"/>
          <p:cNvSpPr txBox="1"/>
          <p:nvPr/>
        </p:nvSpPr>
        <p:spPr>
          <a:xfrm>
            <a:off x="3381025" y="3269050"/>
            <a:ext cx="33306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⬡"/>
            </a:pPr>
            <a:r>
              <a:rPr lang="en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Contrapartida da análise do caso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type="title"/>
          </p:nvPr>
        </p:nvSpPr>
        <p:spPr>
          <a:xfrm>
            <a:off x="580550" y="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Logistica 4.0 </a:t>
            </a:r>
            <a:endParaRPr/>
          </a:p>
        </p:txBody>
      </p:sp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580550" y="1402500"/>
            <a:ext cx="5352000" cy="300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A Logística 4.0 é um novo conceito de gestão e processos logísticos que busca trazer automação para empresas, descentralizando o controle dos processos logísticos e conectando dispositivos inteligentes (IoT). Isso traz uma tendência tecnológica onde informações são transmitidas em tempo real para otimizar a comunicação e interação entre transportadoras, armazéns, softwares e processos.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O objetivo desse novo conceito é trazer desafios, impactos e oportunidades para a gestão da cadeia de suprimentos brasileira e contribuir com as empresas que queiram adotá-la</a:t>
            </a:r>
            <a:endParaRPr sz="1500"/>
          </a:p>
        </p:txBody>
      </p:sp>
      <p:sp>
        <p:nvSpPr>
          <p:cNvPr id="265" name="Google Shape;265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000" y="2666625"/>
            <a:ext cx="2476875" cy="24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 txBox="1"/>
          <p:nvPr/>
        </p:nvSpPr>
        <p:spPr>
          <a:xfrm>
            <a:off x="6700653" y="1946825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ASMUAÍM!!!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28"/>
          <p:cNvSpPr txBox="1"/>
          <p:nvPr>
            <p:ph idx="4294967295" type="ctrTitle"/>
          </p:nvPr>
        </p:nvSpPr>
        <p:spPr>
          <a:xfrm>
            <a:off x="685800" y="1341750"/>
            <a:ext cx="51567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That's all Folks! </a:t>
            </a:r>
            <a:endParaRPr sz="7200"/>
          </a:p>
        </p:txBody>
      </p:sp>
      <p:sp>
        <p:nvSpPr>
          <p:cNvPr id="274" name="Google Shape;274;p28"/>
          <p:cNvSpPr txBox="1"/>
          <p:nvPr>
            <p:ph idx="4294967295" type="subTitle"/>
          </p:nvPr>
        </p:nvSpPr>
        <p:spPr>
          <a:xfrm>
            <a:off x="735750" y="2810850"/>
            <a:ext cx="3878400" cy="14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Tem alguma dúvida, ficou algum questionamento?</a:t>
            </a:r>
            <a:endParaRPr b="1" sz="18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Guarde para você ou direcione seus questionamentos ao Douglas</a:t>
            </a:r>
            <a:endParaRPr b="1" sz="18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025" y="2810850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26" y="2134705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4809" y="70145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580550" y="561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</a:t>
            </a:r>
            <a:endParaRPr/>
          </a:p>
        </p:txBody>
      </p:sp>
      <p:sp>
        <p:nvSpPr>
          <p:cNvPr id="283" name="Google Shape;283;p29"/>
          <p:cNvSpPr txBox="1"/>
          <p:nvPr>
            <p:ph idx="1" type="body"/>
          </p:nvPr>
        </p:nvSpPr>
        <p:spPr>
          <a:xfrm>
            <a:off x="580550" y="1200150"/>
            <a:ext cx="6550500" cy="312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⬡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blog.anhanguera.com/o-que-e-supply-chain-management/?utm_source=google&amp;utm_medium=cpc&amp;utm_campaign=AEDU::L3::PerformanceMax::CursosLTV::TargetROAS::PIM&amp;gclid=CjwKCAjw_MqgBhAGEiwAnYOAehJmrOhrpqapswku_8Jq2SRe_VV2HSAZa9k2rdDKy4Bq489xN49XrhoCXyQQAvD_BwE&amp;gclsrc=aw.ds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⬡"/>
            </a:pPr>
            <a:r>
              <a:rPr lang="en" sz="1200"/>
              <a:t>https://conic-semesp.org.br/anais/files/2018/trabalho-1000002076.pdf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⬡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https://blog.ipog.edu.br/engenharia-e-arquitetura/o-que-e-supply-chain-management/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⬡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https://aws.amazon.com/pt/solutions/case-studies/ifood-case-study/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⬡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https://repositorio.ufu.br/handle/123456789/34365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"/>
              <a:buChar char="⬡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https://link.springer.com/chapter/10.1007/978-3-642-55309-7_1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"/>
              <a:buChar char="⬡"/>
            </a:pPr>
            <a:r>
              <a:rPr lang="en" sz="1200"/>
              <a:t>https://news.ifood.com.br/supply-chain-o-que-e-seus-beneficios-e-como-aplicar/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4" name="Google Shape;284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580550" y="205975"/>
            <a:ext cx="70299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Participantes dessa obra de arte:</a:t>
            </a:r>
            <a:endParaRPr/>
          </a:p>
        </p:txBody>
      </p:sp>
      <p:sp>
        <p:nvSpPr>
          <p:cNvPr id="290" name="Google Shape;290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0"/>
          <p:cNvSpPr txBox="1"/>
          <p:nvPr/>
        </p:nvSpPr>
        <p:spPr>
          <a:xfrm>
            <a:off x="259675" y="3100628"/>
            <a:ext cx="1362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LUCAS TOZZI</a:t>
            </a:r>
            <a:b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PALESTRINHA,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PROF. PASQUALE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E GEMEDOR ALEATÓRIO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1605984" y="3106935"/>
            <a:ext cx="1528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MARCO KAMEOKA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OTAKER, FUMANTE E HARMONIZADA</a:t>
            </a:r>
            <a:endParaRPr b="1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3" name="Google Shape;293;p30"/>
          <p:cNvPicPr preferRelativeResize="0"/>
          <p:nvPr/>
        </p:nvPicPr>
        <p:blipFill rotWithShape="1">
          <a:blip r:embed="rId3">
            <a:alphaModFix/>
          </a:blip>
          <a:srcRect b="56134" l="28500" r="28505" t="0"/>
          <a:stretch/>
        </p:blipFill>
        <p:spPr>
          <a:xfrm>
            <a:off x="313725" y="1609150"/>
            <a:ext cx="1253100" cy="132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4" name="Google Shape;294;p30"/>
          <p:cNvSpPr txBox="1"/>
          <p:nvPr/>
        </p:nvSpPr>
        <p:spPr>
          <a:xfrm>
            <a:off x="3112856" y="3106931"/>
            <a:ext cx="1362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LARA BAPTISTA</a:t>
            </a:r>
            <a:b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MASQUEICOS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E ESTRESSADA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5840299" y="3086600"/>
            <a:ext cx="18393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DOUGLAS HORVARTH</a:t>
            </a:r>
            <a:b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SENTA QUE LÁ VEM HISTOŔIA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CALVO NAS HORAS VAGAS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7535485" y="3086605"/>
            <a:ext cx="12708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RAFAEL MOREIRA</a:t>
            </a:r>
            <a:br>
              <a:rPr lang="en"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JAPONEIZ</a:t>
            </a:r>
            <a:endParaRPr b="1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97" name="Google Shape;2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288" y="1625502"/>
            <a:ext cx="1253100" cy="130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188" y="1597976"/>
            <a:ext cx="1270800" cy="133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/>
        </p:nvSpPr>
        <p:spPr>
          <a:xfrm>
            <a:off x="2917825" y="4363075"/>
            <a:ext cx="36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ARA ARA LINGUIÇA NORDESTINA</a:t>
            </a:r>
            <a:r>
              <a:rPr lang="en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</a:t>
            </a:r>
            <a:endParaRPr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300" name="Google Shape;30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5473" y="1611990"/>
            <a:ext cx="1270800" cy="133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7">
            <a:alphaModFix/>
          </a:blip>
          <a:srcRect b="14015" l="0" r="11166" t="0"/>
          <a:stretch/>
        </p:blipFill>
        <p:spPr>
          <a:xfrm>
            <a:off x="1752225" y="1620250"/>
            <a:ext cx="1236300" cy="132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9200" y="4246708"/>
            <a:ext cx="637800" cy="625200"/>
          </a:xfrm>
          <a:prstGeom prst="heart">
            <a:avLst/>
          </a:prstGeom>
          <a:noFill/>
          <a:ln>
            <a:noFill/>
          </a:ln>
        </p:spPr>
      </p:pic>
      <p:sp>
        <p:nvSpPr>
          <p:cNvPr id="303" name="Google Shape;303;p30"/>
          <p:cNvSpPr txBox="1"/>
          <p:nvPr>
            <p:ph idx="4294967295" type="body"/>
          </p:nvPr>
        </p:nvSpPr>
        <p:spPr>
          <a:xfrm>
            <a:off x="4420400" y="3086588"/>
            <a:ext cx="1419900" cy="10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uli"/>
                <a:ea typeface="Muli"/>
                <a:cs typeface="Muli"/>
                <a:sym typeface="Muli"/>
              </a:rPr>
              <a:t>DANILO SILVEIRA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GÊNIO DO MAL,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ARTISTA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4"/>
                </a:solidFill>
                <a:latin typeface="Muli"/>
                <a:ea typeface="Muli"/>
                <a:cs typeface="Muli"/>
                <a:sym typeface="Muli"/>
              </a:rPr>
              <a:t>E UME GOSTOSE</a:t>
            </a:r>
            <a:endParaRPr b="1" sz="800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04" name="Google Shape;304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60300" y="1625500"/>
            <a:ext cx="1362000" cy="136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580692">
            <a:off x="4853638" y="2526425"/>
            <a:ext cx="2549100" cy="25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ctrTitle"/>
          </p:nvPr>
        </p:nvSpPr>
        <p:spPr>
          <a:xfrm>
            <a:off x="536000" y="479425"/>
            <a:ext cx="5496300" cy="71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Introdução</a:t>
            </a:r>
            <a:endParaRPr sz="4800"/>
          </a:p>
        </p:txBody>
      </p:sp>
      <p:sp>
        <p:nvSpPr>
          <p:cNvPr id="73" name="Google Shape;73;p14"/>
          <p:cNvSpPr txBox="1"/>
          <p:nvPr>
            <p:ph idx="4294967295" type="subTitle"/>
          </p:nvPr>
        </p:nvSpPr>
        <p:spPr>
          <a:xfrm>
            <a:off x="685825" y="2421900"/>
            <a:ext cx="3667800" cy="14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Lexend Deca"/>
                <a:ea typeface="Lexend Deca"/>
                <a:cs typeface="Lexend Deca"/>
                <a:sym typeface="Lexend Deca"/>
              </a:rPr>
              <a:t>Nesta apresentação, vamos explorar os fundamentos da gestão da cadeia de suprimentos e como ela pode ser aplicada para melhorar a eficiência e a eficácia dos negócios.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" name="Google Shape;75;p14"/>
          <p:cNvGrpSpPr/>
          <p:nvPr/>
        </p:nvGrpSpPr>
        <p:grpSpPr>
          <a:xfrm rot="8100000">
            <a:off x="5632720" y="1708438"/>
            <a:ext cx="1957938" cy="1937464"/>
            <a:chOff x="10914672" y="5489861"/>
            <a:chExt cx="719842" cy="720102"/>
          </a:xfrm>
        </p:grpSpPr>
        <p:sp>
          <p:nvSpPr>
            <p:cNvPr id="76" name="Google Shape;76;p14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1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580550" y="-159800"/>
            <a:ext cx="3224700" cy="43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Introdução</a:t>
            </a:r>
            <a:endParaRPr sz="1300"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580550" y="868925"/>
            <a:ext cx="4972500" cy="365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700">
                <a:latin typeface="Lexend Deca Light"/>
                <a:ea typeface="Lexend Deca Light"/>
                <a:cs typeface="Lexend Deca Light"/>
                <a:sym typeface="Lexend Deca Light"/>
              </a:rPr>
              <a:t>O termo, cuja tradução significa cadeia de suprimento, está relacionado a vários caminhos e processos pelos quais os produtos percorrem, desde quando são apenas matérias-primas e insumos, até seu despacho aos consumidores finais.</a:t>
            </a:r>
            <a:endParaRPr sz="1700"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700">
                <a:latin typeface="Lexend Deca Light"/>
                <a:ea typeface="Lexend Deca Light"/>
                <a:cs typeface="Lexend Deca Light"/>
                <a:sym typeface="Lexend Deca Light"/>
              </a:rPr>
              <a:t>O SCM ou supply chain management é um conjunto de processos e atividades de gerenciamento de serviços, bens, fluxos, dados operacionais entre outros, para agregar valor e obter vantagens competitivas.</a:t>
            </a:r>
            <a:endParaRPr sz="1700"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5905025" y="868925"/>
            <a:ext cx="2819675" cy="2378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19050">
              <a:srgbClr val="000000">
                <a:alpha val="24000"/>
              </a:srgbClr>
            </a:outerShdw>
            <a:reflection blurRad="0" dir="0" dist="0" endA="0" endPos="51000" fadeDir="5400012" kx="0" rotWithShape="0" algn="bl" stA="87000" stPos="0" sy="-100000" ky="0"/>
          </a:effectLst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580550" y="1019250"/>
            <a:ext cx="6655800" cy="31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 modo geral, o supply chain management é importante para garantir a integração entre cada elo da cadeia e o bom fluxo de processos. A solução tecnológica oferece suporte de ponta a ponta a esse tipo de gestão, auxiliando a realizar previsões, gerando dados relevantes etc.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Uma das principais inovações que o SCM traz para as empresas é o foco no desempenho integral da cadeia produtiva, não apenas nos lucros e na área de vendas, por exemplo. No entanto, ao contar com processos-chave otimizados, há a redução de custos e agilidade, o que contribui para a oferta de um melhor preço e produto.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580550" y="-159800"/>
            <a:ext cx="3224700" cy="43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Introdução</a:t>
            </a:r>
            <a:endParaRPr sz="1300"/>
          </a:p>
        </p:txBody>
      </p:sp>
      <p:grpSp>
        <p:nvGrpSpPr>
          <p:cNvPr id="103" name="Google Shape;103;p16"/>
          <p:cNvGrpSpPr/>
          <p:nvPr/>
        </p:nvGrpSpPr>
        <p:grpSpPr>
          <a:xfrm rot="1387264">
            <a:off x="7429542" y="739242"/>
            <a:ext cx="649452" cy="741493"/>
            <a:chOff x="3554761" y="1011374"/>
            <a:chExt cx="597525" cy="719918"/>
          </a:xfrm>
        </p:grpSpPr>
        <p:sp>
          <p:nvSpPr>
            <p:cNvPr id="104" name="Google Shape;104;p16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16"/>
          <p:cNvGrpSpPr/>
          <p:nvPr/>
        </p:nvGrpSpPr>
        <p:grpSpPr>
          <a:xfrm rot="972346">
            <a:off x="8034475" y="2112548"/>
            <a:ext cx="590804" cy="579928"/>
            <a:chOff x="1649412" y="927100"/>
            <a:chExt cx="5011737" cy="5016500"/>
          </a:xfrm>
        </p:grpSpPr>
        <p:sp>
          <p:nvSpPr>
            <p:cNvPr id="109" name="Google Shape;109;p16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6"/>
          <p:cNvGrpSpPr/>
          <p:nvPr/>
        </p:nvGrpSpPr>
        <p:grpSpPr>
          <a:xfrm rot="-894553">
            <a:off x="7523727" y="3780883"/>
            <a:ext cx="461084" cy="817342"/>
            <a:chOff x="4556125" y="630237"/>
            <a:chExt cx="3081338" cy="5568950"/>
          </a:xfrm>
        </p:grpSpPr>
        <p:sp>
          <p:nvSpPr>
            <p:cNvPr id="113" name="Google Shape;113;p16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ctrTitle"/>
          </p:nvPr>
        </p:nvSpPr>
        <p:spPr>
          <a:xfrm>
            <a:off x="685800" y="1649675"/>
            <a:ext cx="4704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Passos do Supply Chain Management</a:t>
            </a:r>
            <a:endParaRPr/>
          </a:p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685800" y="2872029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Ohayo Igor Contador!</a:t>
            </a:r>
            <a:endParaRPr sz="1600"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680" y="1481818"/>
            <a:ext cx="778473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35" name="Google Shape;135;p18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1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38" name="Google Shape;138;p1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b="1"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0" name="Google Shape;140;p1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41" name="Google Shape;141;p1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b="1"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44" name="Google Shape;144;p1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b="1"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47" name="Google Shape;147;p1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48" name="Google Shape;148;p1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b="1"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50" name="Google Shape;150;p1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51" name="Google Shape;151;p1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b="1"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2" name="Google Shape;152;p1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53" name="Google Shape;153;p1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54" name="Google Shape;154;p1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b="1"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55" name="Google Shape;155;p1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Gestão de Fornecedores</a:t>
            </a:r>
            <a:endParaRPr b="1"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Logistica</a:t>
            </a:r>
            <a:endParaRPr b="1"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Gerenciamento de Estoques</a:t>
            </a:r>
            <a:endParaRPr b="1" sz="1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Planejamento de Produção</a:t>
            </a:r>
            <a:endParaRPr b="1"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Gestão de Devoluções</a:t>
            </a:r>
            <a:endParaRPr b="1"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318405" y="111668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Planejamento de Demanda</a:t>
            </a:r>
            <a:endParaRPr b="1"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012" y="2176853"/>
            <a:ext cx="1561428" cy="95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>
            <p:ph idx="4294967295" type="ctrTitle"/>
          </p:nvPr>
        </p:nvSpPr>
        <p:spPr>
          <a:xfrm>
            <a:off x="636450" y="568750"/>
            <a:ext cx="48033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Planejamento de Demanda</a:t>
            </a:r>
            <a:endParaRPr sz="5300"/>
          </a:p>
        </p:txBody>
      </p:sp>
      <p:sp>
        <p:nvSpPr>
          <p:cNvPr id="167" name="Google Shape;167;p19"/>
          <p:cNvSpPr txBox="1"/>
          <p:nvPr>
            <p:ph idx="4294967295" type="subTitle"/>
          </p:nvPr>
        </p:nvSpPr>
        <p:spPr>
          <a:xfrm>
            <a:off x="715425" y="2202025"/>
            <a:ext cx="4803300" cy="238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00"/>
              <a:t>O primeiro passo no SCM é o planejamento da demanda, que envolve a previsão da demanda do produto ou serviço em questão. Isso é feito com base em dados históricos de vendas, tendências do mercado, informações de clientes e outros fatores relevantes. O objetivo é garantir que haja estoque suficiente para atender a demanda, mas sem exceder os níveis de estoque.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700" y="1561100"/>
            <a:ext cx="372964" cy="44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122" y="1657589"/>
            <a:ext cx="372964" cy="44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0340" y="2144404"/>
            <a:ext cx="860217" cy="76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0340" y="1833143"/>
            <a:ext cx="860217" cy="76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6382" y="1745282"/>
            <a:ext cx="656671" cy="440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19"/>
          <p:cNvCxnSpPr/>
          <p:nvPr/>
        </p:nvCxnSpPr>
        <p:spPr>
          <a:xfrm>
            <a:off x="7710182" y="3006394"/>
            <a:ext cx="513900" cy="303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9"/>
          <p:cNvCxnSpPr/>
          <p:nvPr/>
        </p:nvCxnSpPr>
        <p:spPr>
          <a:xfrm>
            <a:off x="6124952" y="2037443"/>
            <a:ext cx="433200" cy="2562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6" name="Google Shape;17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6161" y="1510550"/>
            <a:ext cx="147603" cy="440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19"/>
          <p:cNvCxnSpPr/>
          <p:nvPr/>
        </p:nvCxnSpPr>
        <p:spPr>
          <a:xfrm flipH="1">
            <a:off x="5913741" y="2945976"/>
            <a:ext cx="724800" cy="4290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9"/>
          <p:cNvCxnSpPr/>
          <p:nvPr/>
        </p:nvCxnSpPr>
        <p:spPr>
          <a:xfrm flipH="1">
            <a:off x="7672622" y="2097861"/>
            <a:ext cx="433200" cy="2562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9" name="Google Shape;17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7491" y="2590689"/>
            <a:ext cx="789032" cy="88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53406" y="3030741"/>
            <a:ext cx="332815" cy="47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42410" y="3157890"/>
            <a:ext cx="332815" cy="47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580550" y="462363"/>
            <a:ext cx="4021800" cy="94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Gerenciamento de Estoques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580550" y="1771475"/>
            <a:ext cx="4434600" cy="214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700"/>
              <a:t>Após o planejamento da demanda, é necessário gerenciar os estoques. Isso envolve a definição dos níveis de estoque ideais, monitoramento dos estoques em tempo real e reabastecimento quando necessário. O objetivo é garantir que haja estoque suficiente para atender à demanda, mas sem excessos que possam levar a custos adicionais.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88" name="Google Shape;188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-1072" l="0" r="7527" t="-1072"/>
          <a:stretch/>
        </p:blipFill>
        <p:spPr>
          <a:xfrm>
            <a:off x="5224550" y="1496673"/>
            <a:ext cx="3113400" cy="24243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580550" y="1352550"/>
            <a:ext cx="6695400" cy="14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700"/>
              <a:t>Outro aspecto importante do SCM é a gestão de fornecedores. Isso envolve a seleção de fornecedores confiáveis, negociação de preços e termos de pagamento, e monitoramento do desempenho do fornecedor.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95" name="Google Shape;195;p21"/>
          <p:cNvSpPr txBox="1"/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Fornecedores</a:t>
            </a:r>
            <a:endParaRPr/>
          </a:p>
        </p:txBody>
      </p:sp>
      <p:sp>
        <p:nvSpPr>
          <p:cNvPr id="196" name="Google Shape;196;p21"/>
          <p:cNvSpPr txBox="1"/>
          <p:nvPr>
            <p:ph idx="2" type="body"/>
          </p:nvPr>
        </p:nvSpPr>
        <p:spPr>
          <a:xfrm>
            <a:off x="3725275" y="2762950"/>
            <a:ext cx="3264300" cy="19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700"/>
              <a:t>O objetivo é garantir que os fornecedores entreguem os produtos ou serviços de acordo com as especificações e prazos acordados.</a:t>
            </a:r>
            <a:endParaRPr b="1"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 amt="92000"/>
          </a:blip>
          <a:srcRect b="50531" l="2728" r="61368" t="0"/>
          <a:stretch/>
        </p:blipFill>
        <p:spPr>
          <a:xfrm>
            <a:off x="7892350" y="1449725"/>
            <a:ext cx="775800" cy="801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 amt="92000"/>
          </a:blip>
          <a:srcRect b="0" l="63515" r="0" t="51016"/>
          <a:stretch/>
        </p:blipFill>
        <p:spPr>
          <a:xfrm>
            <a:off x="7816752" y="2891225"/>
            <a:ext cx="851400" cy="857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21"/>
          <p:cNvPicPr preferRelativeResize="0"/>
          <p:nvPr/>
        </p:nvPicPr>
        <p:blipFill>
          <a:blip r:embed="rId5">
            <a:alphaModFix amt="92000"/>
          </a:blip>
          <a:stretch>
            <a:fillRect/>
          </a:stretch>
        </p:blipFill>
        <p:spPr>
          <a:xfrm>
            <a:off x="619300" y="2973050"/>
            <a:ext cx="2278800" cy="17091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3000000" dist="114300">
              <a:srgbClr val="000000">
                <a:alpha val="47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